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817" r:id="rId1"/>
  </p:sldMasterIdLst>
  <p:notesMasterIdLst>
    <p:notesMasterId r:id="rId30"/>
  </p:notesMasterIdLst>
  <p:handoutMasterIdLst>
    <p:handoutMasterId r:id="rId31"/>
  </p:handoutMasterIdLst>
  <p:sldIdLst>
    <p:sldId id="330" r:id="rId2"/>
    <p:sldId id="334" r:id="rId3"/>
    <p:sldId id="333" r:id="rId4"/>
    <p:sldId id="335" r:id="rId5"/>
    <p:sldId id="336" r:id="rId6"/>
    <p:sldId id="332" r:id="rId7"/>
    <p:sldId id="337" r:id="rId8"/>
    <p:sldId id="342" r:id="rId9"/>
    <p:sldId id="357" r:id="rId10"/>
    <p:sldId id="358" r:id="rId11"/>
    <p:sldId id="359" r:id="rId12"/>
    <p:sldId id="354" r:id="rId13"/>
    <p:sldId id="355" r:id="rId14"/>
    <p:sldId id="356" r:id="rId15"/>
    <p:sldId id="341" r:id="rId16"/>
    <p:sldId id="360" r:id="rId17"/>
    <p:sldId id="364" r:id="rId18"/>
    <p:sldId id="365" r:id="rId19"/>
    <p:sldId id="361" r:id="rId20"/>
    <p:sldId id="366" r:id="rId21"/>
    <p:sldId id="344" r:id="rId22"/>
    <p:sldId id="343" r:id="rId23"/>
    <p:sldId id="347" r:id="rId24"/>
    <p:sldId id="349" r:id="rId25"/>
    <p:sldId id="348" r:id="rId26"/>
    <p:sldId id="350" r:id="rId27"/>
    <p:sldId id="315" r:id="rId28"/>
    <p:sldId id="272" r:id="rId29"/>
  </p:sldIdLst>
  <p:sldSz cx="9144000" cy="6858000" type="screen4x3"/>
  <p:notesSz cx="6858000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5C"/>
    <a:srgbClr val="B0AC00"/>
    <a:srgbClr val="CCCC00"/>
    <a:srgbClr val="FF8C53"/>
    <a:srgbClr val="FFBE9D"/>
    <a:srgbClr val="CC9900"/>
    <a:srgbClr val="FF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60060" autoAdjust="0"/>
  </p:normalViewPr>
  <p:slideViewPr>
    <p:cSldViewPr>
      <p:cViewPr varScale="1">
        <p:scale>
          <a:sx n="42" d="100"/>
          <a:sy n="42" d="100"/>
        </p:scale>
        <p:origin x="15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38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B7D48-626F-4EFF-A05A-2989088C0808}" type="doc">
      <dgm:prSet loTypeId="urn:microsoft.com/office/officeart/2005/8/layout/vList2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pt-BR"/>
        </a:p>
      </dgm:t>
    </dgm:pt>
    <dgm:pt modelId="{7FE16E65-043E-40D9-B014-C97D4C2D6656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pt-BR" dirty="0" smtClean="0">
              <a:solidFill>
                <a:schemeClr val="accent2">
                  <a:lumMod val="50000"/>
                </a:schemeClr>
              </a:solidFill>
            </a:rPr>
            <a:t>Vantagens de </a:t>
          </a:r>
          <a:r>
            <a:rPr lang="pt-BR" dirty="0" smtClean="0">
              <a:solidFill>
                <a:schemeClr val="accent2">
                  <a:lumMod val="50000"/>
                </a:schemeClr>
              </a:solidFill>
            </a:rPr>
            <a:t>eficiência, economicidade, transparência, participação e controle.</a:t>
          </a:r>
          <a:endParaRPr lang="pt-BR" dirty="0">
            <a:solidFill>
              <a:schemeClr val="accent2">
                <a:lumMod val="50000"/>
              </a:schemeClr>
            </a:solidFill>
          </a:endParaRPr>
        </a:p>
      </dgm:t>
    </dgm:pt>
    <dgm:pt modelId="{50FD1345-BD6A-4627-8281-2616C4981E81}" type="parTrans" cxnId="{C997ABEC-0E9C-41C3-B4AF-E5B94CE4F1D0}">
      <dgm:prSet/>
      <dgm:spPr/>
      <dgm:t>
        <a:bodyPr/>
        <a:lstStyle/>
        <a:p>
          <a:endParaRPr lang="pt-BR"/>
        </a:p>
      </dgm:t>
    </dgm:pt>
    <dgm:pt modelId="{B82E7DCF-EAE2-4F93-86EB-E1B618BD4805}" type="sibTrans" cxnId="{C997ABEC-0E9C-41C3-B4AF-E5B94CE4F1D0}">
      <dgm:prSet/>
      <dgm:spPr/>
      <dgm:t>
        <a:bodyPr/>
        <a:lstStyle/>
        <a:p>
          <a:endParaRPr lang="pt-BR"/>
        </a:p>
      </dgm:t>
    </dgm:pt>
    <dgm:pt modelId="{4710BB73-BD76-49C1-9556-A3DB77D2AEC5}" type="pres">
      <dgm:prSet presAssocID="{D1BB7D48-626F-4EFF-A05A-2989088C08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DDE063B-F034-49F3-97DC-FB243D9EB6F3}" type="pres">
      <dgm:prSet presAssocID="{7FE16E65-043E-40D9-B014-C97D4C2D6656}" presName="parentText" presStyleLbl="node1" presStyleIdx="0" presStyleCnt="1" custAng="0" custLinFactNeighborX="-493" custLinFactNeighborY="95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997ABEC-0E9C-41C3-B4AF-E5B94CE4F1D0}" srcId="{D1BB7D48-626F-4EFF-A05A-2989088C0808}" destId="{7FE16E65-043E-40D9-B014-C97D4C2D6656}" srcOrd="0" destOrd="0" parTransId="{50FD1345-BD6A-4627-8281-2616C4981E81}" sibTransId="{B82E7DCF-EAE2-4F93-86EB-E1B618BD4805}"/>
    <dgm:cxn modelId="{F21ACCEC-8B23-46D4-A65C-D36A8038EFCF}" type="presOf" srcId="{D1BB7D48-626F-4EFF-A05A-2989088C0808}" destId="{4710BB73-BD76-49C1-9556-A3DB77D2AEC5}" srcOrd="0" destOrd="0" presId="urn:microsoft.com/office/officeart/2005/8/layout/vList2"/>
    <dgm:cxn modelId="{C4B6AFDE-6DE9-405A-B572-099CA043D9C5}" type="presOf" srcId="{7FE16E65-043E-40D9-B014-C97D4C2D6656}" destId="{1DDE063B-F034-49F3-97DC-FB243D9EB6F3}" srcOrd="0" destOrd="0" presId="urn:microsoft.com/office/officeart/2005/8/layout/vList2"/>
    <dgm:cxn modelId="{D51D1E36-701F-408E-9067-28E0E6F3735D}" type="presParOf" srcId="{4710BB73-BD76-49C1-9556-A3DB77D2AEC5}" destId="{1DDE063B-F034-49F3-97DC-FB243D9EB6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A4B1D4-0CE9-425F-9B26-C6D0AF914159}" type="doc">
      <dgm:prSet loTypeId="urn:microsoft.com/office/officeart/2005/8/layout/hProcess9" loCatId="process" qsTypeId="urn:microsoft.com/office/officeart/2005/8/quickstyle/simple1#16" qsCatId="simple" csTypeId="urn:microsoft.com/office/officeart/2005/8/colors/accent1_2#16" csCatId="accent1" phldr="1"/>
      <dgm:spPr/>
    </dgm:pt>
    <dgm:pt modelId="{438025DA-0CC1-4434-A16F-1A9CF4063E7D}">
      <dgm:prSet phldrT="[Texto]"/>
      <dgm:spPr/>
      <dgm:t>
        <a:bodyPr/>
        <a:lstStyle/>
        <a:p>
          <a:r>
            <a:rPr lang="pt-BR" dirty="0" smtClean="0"/>
            <a:t>Conclusão</a:t>
          </a:r>
          <a:endParaRPr lang="pt-BR" dirty="0"/>
        </a:p>
      </dgm:t>
    </dgm:pt>
    <dgm:pt modelId="{57A3550D-0136-4B79-AF99-BE58FD09D7D3}" type="parTrans" cxnId="{F4CD3973-A3E2-4AF0-8F1A-0D3F3862C865}">
      <dgm:prSet/>
      <dgm:spPr/>
      <dgm:t>
        <a:bodyPr/>
        <a:lstStyle/>
        <a:p>
          <a:endParaRPr lang="pt-BR"/>
        </a:p>
      </dgm:t>
    </dgm:pt>
    <dgm:pt modelId="{8D69CF1C-967E-4213-884A-DA5086A1FC8C}" type="sibTrans" cxnId="{F4CD3973-A3E2-4AF0-8F1A-0D3F3862C865}">
      <dgm:prSet/>
      <dgm:spPr/>
      <dgm:t>
        <a:bodyPr/>
        <a:lstStyle/>
        <a:p>
          <a:endParaRPr lang="pt-BR"/>
        </a:p>
      </dgm:t>
    </dgm:pt>
    <dgm:pt modelId="{317C5893-87FE-4326-9207-84E2274AA598}">
      <dgm:prSet phldrT="[Texto]"/>
      <dgm:spPr/>
      <dgm:t>
        <a:bodyPr/>
        <a:lstStyle/>
        <a:p>
          <a:r>
            <a:rPr lang="pt-BR" dirty="0" smtClean="0"/>
            <a:t>Adequação constitucional </a:t>
          </a:r>
          <a:endParaRPr lang="pt-BR" dirty="0"/>
        </a:p>
      </dgm:t>
    </dgm:pt>
    <dgm:pt modelId="{67607ADC-F238-4EA5-8F04-D62958A6A366}" type="parTrans" cxnId="{B3173ED8-216E-4C68-A7C0-AA8DCA0900CD}">
      <dgm:prSet/>
      <dgm:spPr/>
      <dgm:t>
        <a:bodyPr/>
        <a:lstStyle/>
        <a:p>
          <a:endParaRPr lang="pt-BR"/>
        </a:p>
      </dgm:t>
    </dgm:pt>
    <dgm:pt modelId="{3D59DA49-6C29-4863-B396-7D695831FFCE}" type="sibTrans" cxnId="{B3173ED8-216E-4C68-A7C0-AA8DCA0900CD}">
      <dgm:prSet/>
      <dgm:spPr/>
      <dgm:t>
        <a:bodyPr/>
        <a:lstStyle/>
        <a:p>
          <a:endParaRPr lang="pt-BR"/>
        </a:p>
      </dgm:t>
    </dgm:pt>
    <dgm:pt modelId="{0319CCD9-FAAB-4E3F-941E-C87C7A2EC3A2}" type="pres">
      <dgm:prSet presAssocID="{A6A4B1D4-0CE9-425F-9B26-C6D0AF914159}" presName="CompostProcess" presStyleCnt="0">
        <dgm:presLayoutVars>
          <dgm:dir/>
          <dgm:resizeHandles val="exact"/>
        </dgm:presLayoutVars>
      </dgm:prSet>
      <dgm:spPr/>
    </dgm:pt>
    <dgm:pt modelId="{1FE5E3DD-A748-4985-9AE9-88D2858848F0}" type="pres">
      <dgm:prSet presAssocID="{A6A4B1D4-0CE9-425F-9B26-C6D0AF914159}" presName="arrow" presStyleLbl="bgShp" presStyleIdx="0" presStyleCnt="1"/>
      <dgm:spPr/>
    </dgm:pt>
    <dgm:pt modelId="{E1506726-7C5B-4D92-B80A-C810102CBBB5}" type="pres">
      <dgm:prSet presAssocID="{A6A4B1D4-0CE9-425F-9B26-C6D0AF914159}" presName="linearProcess" presStyleCnt="0"/>
      <dgm:spPr/>
    </dgm:pt>
    <dgm:pt modelId="{EA9E8BD8-EC86-43A6-B993-7CC3A66BBD02}" type="pres">
      <dgm:prSet presAssocID="{438025DA-0CC1-4434-A16F-1A9CF4063E7D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F5BAFB-5108-4125-A4ED-D0022BF834E2}" type="pres">
      <dgm:prSet presAssocID="{8D69CF1C-967E-4213-884A-DA5086A1FC8C}" presName="sibTrans" presStyleCnt="0"/>
      <dgm:spPr/>
    </dgm:pt>
    <dgm:pt modelId="{6CF45099-4531-47DB-A5BC-AAB83D8B5ED7}" type="pres">
      <dgm:prSet presAssocID="{317C5893-87FE-4326-9207-84E2274AA598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AAB2FDB-C650-4750-A96A-BBFDA26ECAAA}" type="presOf" srcId="{A6A4B1D4-0CE9-425F-9B26-C6D0AF914159}" destId="{0319CCD9-FAAB-4E3F-941E-C87C7A2EC3A2}" srcOrd="0" destOrd="0" presId="urn:microsoft.com/office/officeart/2005/8/layout/hProcess9"/>
    <dgm:cxn modelId="{B3173ED8-216E-4C68-A7C0-AA8DCA0900CD}" srcId="{A6A4B1D4-0CE9-425F-9B26-C6D0AF914159}" destId="{317C5893-87FE-4326-9207-84E2274AA598}" srcOrd="1" destOrd="0" parTransId="{67607ADC-F238-4EA5-8F04-D62958A6A366}" sibTransId="{3D59DA49-6C29-4863-B396-7D695831FFCE}"/>
    <dgm:cxn modelId="{F4CD3973-A3E2-4AF0-8F1A-0D3F3862C865}" srcId="{A6A4B1D4-0CE9-425F-9B26-C6D0AF914159}" destId="{438025DA-0CC1-4434-A16F-1A9CF4063E7D}" srcOrd="0" destOrd="0" parTransId="{57A3550D-0136-4B79-AF99-BE58FD09D7D3}" sibTransId="{8D69CF1C-967E-4213-884A-DA5086A1FC8C}"/>
    <dgm:cxn modelId="{8427EAC9-12A0-438B-9222-07B7CE2F2953}" type="presOf" srcId="{317C5893-87FE-4326-9207-84E2274AA598}" destId="{6CF45099-4531-47DB-A5BC-AAB83D8B5ED7}" srcOrd="0" destOrd="0" presId="urn:microsoft.com/office/officeart/2005/8/layout/hProcess9"/>
    <dgm:cxn modelId="{66F2A92E-3E43-40A1-92AE-7186FC0D164C}" type="presOf" srcId="{438025DA-0CC1-4434-A16F-1A9CF4063E7D}" destId="{EA9E8BD8-EC86-43A6-B993-7CC3A66BBD02}" srcOrd="0" destOrd="0" presId="urn:microsoft.com/office/officeart/2005/8/layout/hProcess9"/>
    <dgm:cxn modelId="{DC59979D-24B2-436B-9111-BD1D24CA9623}" type="presParOf" srcId="{0319CCD9-FAAB-4E3F-941E-C87C7A2EC3A2}" destId="{1FE5E3DD-A748-4985-9AE9-88D2858848F0}" srcOrd="0" destOrd="0" presId="urn:microsoft.com/office/officeart/2005/8/layout/hProcess9"/>
    <dgm:cxn modelId="{9FBDB25C-5148-40BD-8974-F33E621BFCA3}" type="presParOf" srcId="{0319CCD9-FAAB-4E3F-941E-C87C7A2EC3A2}" destId="{E1506726-7C5B-4D92-B80A-C810102CBBB5}" srcOrd="1" destOrd="0" presId="urn:microsoft.com/office/officeart/2005/8/layout/hProcess9"/>
    <dgm:cxn modelId="{6A91D1AB-58B0-45F6-867C-33845C6BB029}" type="presParOf" srcId="{E1506726-7C5B-4D92-B80A-C810102CBBB5}" destId="{EA9E8BD8-EC86-43A6-B993-7CC3A66BBD02}" srcOrd="0" destOrd="0" presId="urn:microsoft.com/office/officeart/2005/8/layout/hProcess9"/>
    <dgm:cxn modelId="{437390D5-475D-44EE-8A2A-A745406DA87E}" type="presParOf" srcId="{E1506726-7C5B-4D92-B80A-C810102CBBB5}" destId="{ABF5BAFB-5108-4125-A4ED-D0022BF834E2}" srcOrd="1" destOrd="0" presId="urn:microsoft.com/office/officeart/2005/8/layout/hProcess9"/>
    <dgm:cxn modelId="{66131A89-4FFD-427D-BF6F-FF2719B25151}" type="presParOf" srcId="{E1506726-7C5B-4D92-B80A-C810102CBBB5}" destId="{6CF45099-4531-47DB-A5BC-AAB83D8B5ED7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E063B-F034-49F3-97DC-FB243D9EB6F3}">
      <dsp:nvSpPr>
        <dsp:cNvPr id="0" name=""/>
        <dsp:cNvSpPr/>
      </dsp:nvSpPr>
      <dsp:spPr>
        <a:xfrm>
          <a:off x="0" y="312015"/>
          <a:ext cx="8676456" cy="450216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5500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200" kern="1200" dirty="0" smtClean="0">
              <a:solidFill>
                <a:schemeClr val="accent2">
                  <a:lumMod val="50000"/>
                </a:schemeClr>
              </a:solidFill>
            </a:rPr>
            <a:t>Vantagens de </a:t>
          </a:r>
          <a:r>
            <a:rPr lang="pt-BR" sz="5200" kern="1200" dirty="0" smtClean="0">
              <a:solidFill>
                <a:schemeClr val="accent2">
                  <a:lumMod val="50000"/>
                </a:schemeClr>
              </a:solidFill>
            </a:rPr>
            <a:t>eficiência, economicidade, transparência, participação e controle.</a:t>
          </a:r>
          <a:endParaRPr lang="pt-BR" sz="52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19777" y="531792"/>
        <a:ext cx="8236902" cy="4062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5E3DD-A748-4985-9AE9-88D2858848F0}">
      <dsp:nvSpPr>
        <dsp:cNvPr id="0" name=""/>
        <dsp:cNvSpPr/>
      </dsp:nvSpPr>
      <dsp:spPr>
        <a:xfrm>
          <a:off x="611043" y="0"/>
          <a:ext cx="6925160" cy="48965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E8BD8-EC86-43A6-B993-7CC3A66BBD02}">
      <dsp:nvSpPr>
        <dsp:cNvPr id="0" name=""/>
        <dsp:cNvSpPr/>
      </dsp:nvSpPr>
      <dsp:spPr>
        <a:xfrm>
          <a:off x="99" y="1468963"/>
          <a:ext cx="3974170" cy="1958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Conclusão</a:t>
          </a:r>
          <a:endParaRPr lang="pt-BR" sz="4000" kern="1200" dirty="0"/>
        </a:p>
      </dsp:txBody>
      <dsp:txXfrm>
        <a:off x="95711" y="1564575"/>
        <a:ext cx="3782946" cy="1767393"/>
      </dsp:txXfrm>
    </dsp:sp>
    <dsp:sp modelId="{6CF45099-4531-47DB-A5BC-AAB83D8B5ED7}">
      <dsp:nvSpPr>
        <dsp:cNvPr id="0" name=""/>
        <dsp:cNvSpPr/>
      </dsp:nvSpPr>
      <dsp:spPr>
        <a:xfrm>
          <a:off x="4172978" y="1468963"/>
          <a:ext cx="3974170" cy="1958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/>
            <a:t>Adequação constitucional </a:t>
          </a:r>
          <a:endParaRPr lang="pt-BR" sz="4000" kern="1200" dirty="0"/>
        </a:p>
      </dsp:txBody>
      <dsp:txXfrm>
        <a:off x="4268590" y="1564575"/>
        <a:ext cx="3782946" cy="1767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5000"/>
              </a:lnSpc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5000"/>
              </a:lnSpc>
              <a:defRPr sz="1200"/>
            </a:lvl1pPr>
          </a:lstStyle>
          <a:p>
            <a:pPr>
              <a:defRPr/>
            </a:pPr>
            <a:fld id="{C88173E6-FA91-460F-AEE6-7D435DAF6113}" type="datetimeFigureOut">
              <a:rPr lang="pt-BR"/>
              <a:pPr>
                <a:defRPr/>
              </a:pPr>
              <a:t>24/03/2019</a:t>
            </a:fld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5000"/>
              </a:lnSpc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5000"/>
              </a:lnSpc>
              <a:defRPr sz="1200"/>
            </a:lvl1pPr>
          </a:lstStyle>
          <a:p>
            <a:pPr>
              <a:defRPr/>
            </a:pPr>
            <a:fld id="{B7DA979B-7B47-4BBD-9BD8-156B347B57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328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14875"/>
            <a:ext cx="50292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2975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b="0">
                <a:solidFill>
                  <a:schemeClr val="tx1"/>
                </a:solidFill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F1BB8F4-35D4-4409-A90A-87A5A785A3B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4134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[1] Irineu Evangelista de Sousa, conhecido Barão de Mauá, o maior empresário brasileiro do tempo do Império, viria a integrar o Conselho Inspetor e Fiscal da Caixa da Corte.</a:t>
            </a:r>
          </a:p>
          <a:p>
            <a:r>
              <a:rPr lang="pt-BR" smtClean="0"/>
              <a:t>[2] Nos primeiros dezesseis anos de existência, a instituição funcionaria em uma sala emprestada no prédio da chamada Cadeia Velha no Rio de Janeiro (local do atual Palácio Tiradentes), contando com apenas seis funcionários: um tesoureiro, um guarda-livros, um leiloeiro, um porteiro, um contínuo e um servente.</a:t>
            </a:r>
          </a:p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467477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GRAU (2003), é a ordem jurídica fundamental de uma sociedade em um determinado momento histórico, estando logicamente condicionada pela realidade histórica, social e econômica de seu tempo. Por isso, GRAU, lembrando a lição de KONRAD HESSE, salienta que “constatam-se os limites da força normativa da Constituição quando a ordenação constitucional não mais se baseia na natureza singular do presente”</a:t>
            </a:r>
          </a:p>
        </p:txBody>
      </p:sp>
      <p:sp>
        <p:nvSpPr>
          <p:cNvPr id="3993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6FF1F3-3CD4-4939-B9D3-9BFCB969D58D}" type="slidenum">
              <a:rPr lang="pt-BR" smtClean="0">
                <a:cs typeface="Arial" charset="0"/>
              </a:rPr>
              <a:pPr/>
              <a:t>19</a:t>
            </a:fld>
            <a:endParaRPr lang="pt-B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6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BB8F4-35D4-4409-A90A-87A5A785A3B8}" type="slidenum">
              <a:rPr lang="pt-BR" smtClean="0"/>
              <a:pPr>
                <a:defRPr/>
              </a:pPr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2465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BB8F4-35D4-4409-A90A-87A5A785A3B8}" type="slidenum">
              <a:rPr lang="pt-BR" smtClean="0"/>
              <a:pPr>
                <a:defRPr/>
              </a:pPr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8639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BB8F4-35D4-4409-A90A-87A5A785A3B8}" type="slidenum">
              <a:rPr lang="pt-BR" smtClean="0"/>
              <a:pPr>
                <a:defRPr/>
              </a:pPr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3255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BB8F4-35D4-4409-A90A-87A5A785A3B8}" type="slidenum">
              <a:rPr lang="pt-BR" smtClean="0"/>
              <a:pPr>
                <a:defRPr/>
              </a:pPr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6991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pt-BR" dirty="0" smtClean="0"/>
          </a:p>
        </p:txBody>
      </p:sp>
      <p:sp>
        <p:nvSpPr>
          <p:cNvPr id="58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4FB63-CEED-4C33-A7C0-F6DDB53D62B3}" type="slidenum">
              <a:rPr lang="pt-BR" smtClean="0">
                <a:cs typeface="Arial" charset="0"/>
              </a:rPr>
              <a:pPr/>
              <a:t>27</a:t>
            </a:fld>
            <a:endParaRPr lang="pt-B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33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i="1" smtClean="0"/>
          </a:p>
        </p:txBody>
      </p:sp>
      <p:sp>
        <p:nvSpPr>
          <p:cNvPr id="7885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3B8A7-14C5-4E6D-96BC-8101D74C4C28}" type="slidenum">
              <a:rPr lang="pt-BR" smtClean="0">
                <a:cs typeface="Arial" charset="0"/>
              </a:rPr>
              <a:pPr/>
              <a:t>28</a:t>
            </a:fld>
            <a:endParaRPr lang="pt-B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1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[1] Irineu Evangelista de Sousa, conhecido Barão de Mauá, o maior empresário brasileiro do tempo do Império, viria a integrar o Conselho Inspetor e Fiscal da Caixa da Corte.</a:t>
            </a:r>
          </a:p>
          <a:p>
            <a:r>
              <a:rPr lang="pt-BR" smtClean="0"/>
              <a:t>[2] Nos primeiros dezesseis anos de existência, a instituição funcionaria em uma sala emprestada no prédio da chamada Cadeia Velha no Rio de Janeiro (local do atual Palácio Tiradentes), contando com apenas seis funcionários: um tesoureiro, um guarda-livros, um leiloeiro, um porteiro, um contínuo e um servente.</a:t>
            </a:r>
          </a:p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1527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Em quatorze de Julho de 1961, o Presidente Jânio Quadros assinaria o Decreto nº 50.954, que delegaria a execução dos serviços da Loteria Federal à CF. A legislação, em sua exposição de motivos, já assinalava a conveniência de ser submetido dito serviço ao regime de execução direta, a fim de assegurar-se a aplicação dos apreciáveis recursos que proporciona às finalidades de natureza educativa e assistencial. </a:t>
            </a:r>
          </a:p>
        </p:txBody>
      </p:sp>
    </p:spTree>
    <p:extLst>
      <p:ext uri="{BB962C8B-B14F-4D97-AF65-F5344CB8AC3E}">
        <p14:creationId xmlns:p14="http://schemas.microsoft.com/office/powerpoint/2010/main" val="2444883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Em quatorze de Julho de 1961, o Presidente Jânio Quadros assinaria o Decreto nº 50.954, que delegaria a execução dos serviços da Loteria Federal à CF. A legislação, em sua exposição de motivos, já assinalava a conveniência de ser submetido dito serviço ao regime de execução direta, a fim de assegurar-se a aplicação dos apreciáveis recursos que proporciona às finalidades de natureza educativa e assistencial. </a:t>
            </a:r>
          </a:p>
        </p:txBody>
      </p:sp>
    </p:spTree>
    <p:extLst>
      <p:ext uri="{BB962C8B-B14F-4D97-AF65-F5344CB8AC3E}">
        <p14:creationId xmlns:p14="http://schemas.microsoft.com/office/powerpoint/2010/main" val="2608570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BB8F4-35D4-4409-A90A-87A5A785A3B8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2838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BB8F4-35D4-4409-A90A-87A5A785A3B8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1435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BB8F4-35D4-4409-A90A-87A5A785A3B8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1252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7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0B58E-47E1-4B2E-B7D8-B0BBA5A3CED5}" type="slidenum">
              <a:rPr lang="pt-BR" smtClean="0">
                <a:cs typeface="Arial" charset="0"/>
              </a:rPr>
              <a:pPr/>
              <a:t>17</a:t>
            </a:fld>
            <a:endParaRPr lang="pt-B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26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BB8F4-35D4-4409-A90A-87A5A785A3B8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16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tângulo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lnSpc>
                <a:spcPct val="105000"/>
              </a:lnSpc>
              <a:defRPr/>
            </a:pPr>
            <a:endParaRPr lang="en-US"/>
          </a:p>
        </p:txBody>
      </p:sp>
      <p:grpSp>
        <p:nvGrpSpPr>
          <p:cNvPr id="5" name="Grupo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orma livre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ctr" eaLnBrk="0" hangingPunct="0">
                <a:lnSpc>
                  <a:spcPct val="105000"/>
                </a:lnSpc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orma livre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ctr" eaLnBrk="0" hangingPunct="0">
                <a:lnSpc>
                  <a:spcPct val="105000"/>
                </a:lnSpc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lnSpc>
                  <a:spcPct val="105000"/>
                </a:lnSpc>
                <a:defRPr/>
              </a:pPr>
              <a:endParaRPr lang="en-US"/>
            </a:p>
          </p:txBody>
        </p:sp>
        <p:cxnSp>
          <p:nvCxnSpPr>
            <p:cNvPr id="10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E10B593-F91A-4A5E-A62B-B6F56B0D1BAF}" type="datetimeFigureOut">
              <a:rPr lang="pt-BR"/>
              <a:pPr>
                <a:defRPr/>
              </a:pPr>
              <a:t>24/03/2019</a:t>
            </a:fld>
            <a:endParaRPr lang="pt-BR" dirty="0"/>
          </a:p>
        </p:txBody>
      </p:sp>
      <p:sp>
        <p:nvSpPr>
          <p:cNvPr id="12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31F8F7-D638-4256-BCA9-608FF6D8056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7ECCD-F21E-455D-B0E8-68F60720826C}" type="datetimeFigureOut">
              <a:rPr lang="pt-BR"/>
              <a:pPr>
                <a:defRPr/>
              </a:pPr>
              <a:t>24/03/2019</a:t>
            </a:fld>
            <a:endParaRPr lang="pt-BR" dirty="0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53CC-58DA-42EE-ADF4-8A0425DB0FB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D59D-758B-42A6-A135-C19F1B4D7361}" type="datetimeFigureOut">
              <a:rPr lang="pt-BR"/>
              <a:pPr>
                <a:defRPr/>
              </a:pPr>
              <a:t>24/03/2019</a:t>
            </a:fld>
            <a:endParaRPr lang="pt-BR" dirty="0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24C9-CBBA-4CFE-B6C0-F6011F269D7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F59C4-4012-4B7C-8F1D-5B5AA0D14257}" type="datetimeFigureOut">
              <a:rPr lang="pt-BR"/>
              <a:pPr>
                <a:defRPr/>
              </a:pPr>
              <a:t>24/03/2019</a:t>
            </a:fld>
            <a:endParaRPr lang="pt-BR" dirty="0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06BAA-7597-451E-B494-84D1AB0D1D0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sa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lnSpc>
                <a:spcPct val="105000"/>
              </a:lnSpc>
              <a:defRPr/>
            </a:pPr>
            <a:endParaRPr lang="en-US"/>
          </a:p>
        </p:txBody>
      </p:sp>
      <p:sp>
        <p:nvSpPr>
          <p:cNvPr id="5" name="Divisa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lnSpc>
                <a:spcPct val="105000"/>
              </a:lnSpc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98415B-C17D-4007-B4C7-86126AEE6EA3}" type="datetimeFigureOut">
              <a:rPr lang="pt-BR"/>
              <a:pPr>
                <a:defRPr/>
              </a:pPr>
              <a:t>24/03/2019</a:t>
            </a:fld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D3D0FB-A235-4C76-9760-BA6BA1BF9D2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D268-9841-438B-A69B-90EF8CA3C7D6}" type="datetimeFigureOut">
              <a:rPr lang="pt-BR"/>
              <a:pPr>
                <a:defRPr/>
              </a:pPr>
              <a:t>24/03/2019</a:t>
            </a:fld>
            <a:endParaRPr lang="pt-BR" dirty="0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F0F06-135D-4E63-ABC7-EEB386F3A3B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A8380D-CCA4-4266-BC17-E8D5EDDF5857}" type="datetimeFigureOut">
              <a:rPr lang="pt-BR"/>
              <a:pPr>
                <a:defRPr/>
              </a:pPr>
              <a:t>24/03/2019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933CBE-BFFF-4475-B75D-16FB7316732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08C2-1243-4E3C-A4DD-6FAD2087A8B0}" type="datetimeFigureOut">
              <a:rPr lang="pt-BR"/>
              <a:pPr>
                <a:defRPr/>
              </a:pPr>
              <a:t>24/03/2019</a:t>
            </a:fld>
            <a:endParaRPr lang="pt-BR" dirty="0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7001B-ED15-4A58-B28E-4678F6200ED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7DFF5-44D0-46EF-BB05-30925892101E}" type="datetimeFigureOut">
              <a:rPr lang="pt-BR"/>
              <a:pPr>
                <a:defRPr/>
              </a:pPr>
              <a:t>24/03/2019</a:t>
            </a:fld>
            <a:endParaRPr lang="pt-BR" dirty="0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2B89E-F239-4F4C-BD44-4CDECF8A3BF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D6EC49-9CE5-421B-8A62-E2FEC1C9C875}" type="datetimeFigureOut">
              <a:rPr lang="pt-BR"/>
              <a:pPr>
                <a:defRPr/>
              </a:pPr>
              <a:t>24/03/2019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D53432-11E9-4DEC-ADF9-066B4DFB57E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 eaLnBrk="0" hangingPunct="0">
              <a:lnSpc>
                <a:spcPct val="105000"/>
              </a:lnSpc>
              <a:defRPr/>
            </a:pPr>
            <a:endParaRPr lang="en-US">
              <a:cs typeface="+mn-cs"/>
            </a:endParaRPr>
          </a:p>
        </p:txBody>
      </p:sp>
      <p:sp>
        <p:nvSpPr>
          <p:cNvPr id="6" name="Forma livre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 eaLnBrk="0" hangingPunct="0">
              <a:lnSpc>
                <a:spcPct val="105000"/>
              </a:lnSpc>
              <a:defRPr/>
            </a:pPr>
            <a:endParaRPr lang="en-US">
              <a:cs typeface="+mn-cs"/>
            </a:endParaRPr>
          </a:p>
        </p:txBody>
      </p:sp>
      <p:sp>
        <p:nvSpPr>
          <p:cNvPr id="7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lnSpc>
                <a:spcPct val="105000"/>
              </a:lnSpc>
              <a:defRPr/>
            </a:pPr>
            <a:endParaRPr lang="en-US"/>
          </a:p>
        </p:txBody>
      </p:sp>
      <p:cxnSp>
        <p:nvCxnSpPr>
          <p:cNvPr id="8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ivisa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lnSpc>
                <a:spcPct val="105000"/>
              </a:lnSpc>
              <a:defRPr/>
            </a:pPr>
            <a:endParaRPr lang="en-US"/>
          </a:p>
        </p:txBody>
      </p:sp>
      <p:sp>
        <p:nvSpPr>
          <p:cNvPr id="10" name="Divisa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lnSpc>
                <a:spcPct val="105000"/>
              </a:lnSpc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521479F-3CEC-482C-A445-6A27E5D6707A}" type="datetimeFigureOut">
              <a:rPr lang="pt-BR"/>
              <a:pPr>
                <a:defRPr/>
              </a:pPr>
              <a:t>24/03/2019</a:t>
            </a:fld>
            <a:endParaRPr lang="pt-BR" dirty="0"/>
          </a:p>
        </p:txBody>
      </p:sp>
      <p:sp>
        <p:nvSpPr>
          <p:cNvPr id="12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86EE595-3A4F-48E6-9728-AC7809CF0F5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 eaLnBrk="0" hangingPunct="0">
              <a:lnSpc>
                <a:spcPct val="105000"/>
              </a:lnSpc>
              <a:defRPr/>
            </a:pPr>
            <a:endParaRPr lang="en-US">
              <a:cs typeface="+mn-cs"/>
            </a:endParaRPr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 eaLnBrk="0" hangingPunct="0">
              <a:lnSpc>
                <a:spcPct val="105000"/>
              </a:lnSpc>
              <a:defRPr/>
            </a:pPr>
            <a:endParaRPr lang="en-US">
              <a:cs typeface="+mn-cs"/>
            </a:endParaRPr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lnSpc>
                <a:spcPct val="105000"/>
              </a:lnSpc>
              <a:defRPr/>
            </a:pPr>
            <a:endParaRPr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3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lnSpc>
                <a:spcPct val="105000"/>
              </a:lnSpc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D901672B-07EB-4359-A3C0-F25185565ED1}" type="datetimeFigureOut">
              <a:rPr lang="pt-BR"/>
              <a:pPr>
                <a:defRPr/>
              </a:pPr>
              <a:t>24/03/2019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5000"/>
              </a:lnSpc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lnSpc>
                <a:spcPct val="105000"/>
              </a:lnSpc>
              <a:defRPr kumimoji="0" sz="1000" b="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EE74475F-4D02-4978-9DE5-3F0708E9204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8" r:id="rId2"/>
    <p:sldLayoutId id="2147483830" r:id="rId3"/>
    <p:sldLayoutId id="2147483827" r:id="rId4"/>
    <p:sldLayoutId id="2147483831" r:id="rId5"/>
    <p:sldLayoutId id="2147483826" r:id="rId6"/>
    <p:sldLayoutId id="2147483825" r:id="rId7"/>
    <p:sldLayoutId id="2147483832" r:id="rId8"/>
    <p:sldLayoutId id="2147483833" r:id="rId9"/>
    <p:sldLayoutId id="2147483824" r:id="rId10"/>
    <p:sldLayoutId id="21474838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476250"/>
            <a:ext cx="8229600" cy="5534025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endParaRPr lang="pt-BR" sz="4000" smtClean="0"/>
          </a:p>
          <a:p>
            <a:pPr algn="ctr">
              <a:buFont typeface="Wingdings 3" pitchFamily="18" charset="2"/>
              <a:buNone/>
            </a:pPr>
            <a:r>
              <a:rPr lang="pt-BR" sz="8000" smtClean="0"/>
              <a:t>A CAIXA E A CONSTITUIÇÃO FEDERAL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362950" cy="14255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t-BR" sz="4000" smtClean="0">
                <a:effectLst/>
              </a:rPr>
              <a:t>A Ordem Econômica Constitucional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719833" y="4841305"/>
            <a:ext cx="8229600" cy="45259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endParaRPr lang="pt-BR" dirty="0" smtClean="0"/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endParaRPr lang="pt-BR" dirty="0" smtClean="0"/>
          </a:p>
          <a:p>
            <a:pPr algn="just" eaLnBrk="1" hangingPunct="1">
              <a:lnSpc>
                <a:spcPct val="90000"/>
              </a:lnSpc>
            </a:pPr>
            <a:r>
              <a:rPr lang="pt-BR" sz="2800" dirty="0" smtClean="0"/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9718" y="1484784"/>
            <a:ext cx="869791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 - defesa do consumidor;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 - defesa do meio ambiente;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 - defesa do meio ambiente, inclusive mediante tratamento diferenciado conforme o impacto ambiental dos produtos e serviços e de seus processos de elaboração e prestação;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VII - redução das desigualdades regionais e sociais;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VIII - busca do pleno emprego;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IX - tratamento favorecido para as empresas brasileiras de capital nacional de pequeno porte.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IX - tratamento favorecido para as empresas de pequeno porte constituídas sob as leis brasileiras e que tenham sua sede e administração no País. </a:t>
            </a:r>
          </a:p>
        </p:txBody>
      </p:sp>
    </p:spTree>
    <p:extLst>
      <p:ext uri="{BB962C8B-B14F-4D97-AF65-F5344CB8AC3E}">
        <p14:creationId xmlns:p14="http://schemas.microsoft.com/office/powerpoint/2010/main" val="271840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362950" cy="14255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t-BR" sz="4000" smtClean="0">
                <a:effectLst/>
              </a:rPr>
              <a:t>A Ordem Econômica Constitucional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endParaRPr lang="pt-BR" dirty="0" smtClean="0"/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endParaRPr lang="pt-BR" dirty="0" smtClean="0"/>
          </a:p>
          <a:p>
            <a:pPr algn="just" eaLnBrk="1" hangingPunct="1">
              <a:lnSpc>
                <a:spcPct val="90000"/>
              </a:lnSpc>
            </a:pPr>
            <a:r>
              <a:rPr lang="pt-BR" sz="2800" dirty="0" smtClean="0"/>
              <a:t> </a:t>
            </a:r>
            <a:r>
              <a:rPr lang="pt-BR" sz="2800" dirty="0"/>
              <a:t>Art. 174. Como agente normativo e regulador da atividade econômica, o Estado exercerá, na forma da lei, as funções de fiscalização, incentivo e planejamento, sendo este determinante para o setor público e indicativo para o setor privado</a:t>
            </a:r>
            <a:r>
              <a:rPr lang="pt-BR" sz="2800" dirty="0" smtClean="0"/>
              <a:t>.</a:t>
            </a:r>
          </a:p>
          <a:p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357259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362950" cy="14255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t-BR" sz="4000" dirty="0" smtClean="0">
                <a:effectLst/>
              </a:rPr>
              <a:t>Ordem Econômica Liberal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endParaRPr lang="pt-BR" dirty="0" smtClean="0"/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endParaRPr lang="pt-BR" dirty="0" smtClean="0"/>
          </a:p>
          <a:p>
            <a:pPr algn="just" eaLnBrk="1" hangingPunct="1">
              <a:lnSpc>
                <a:spcPct val="90000"/>
              </a:lnSpc>
            </a:pPr>
            <a:r>
              <a:rPr lang="pt-BR" sz="2800" dirty="0" smtClean="0"/>
              <a:t> Criar condições para concorrência;</a:t>
            </a:r>
          </a:p>
          <a:p>
            <a:pPr marL="109537" indent="0" algn="just" eaLnBrk="1" hangingPunct="1">
              <a:lnSpc>
                <a:spcPct val="90000"/>
              </a:lnSpc>
              <a:buNone/>
            </a:pPr>
            <a:endParaRPr lang="pt-BR" sz="2800" dirty="0"/>
          </a:p>
          <a:p>
            <a:pPr algn="just" eaLnBrk="1" hangingPunct="1">
              <a:lnSpc>
                <a:spcPct val="90000"/>
              </a:lnSpc>
            </a:pPr>
            <a:r>
              <a:rPr lang="pt-BR" sz="2800" dirty="0" smtClean="0"/>
              <a:t>Ordenação.</a:t>
            </a:r>
          </a:p>
          <a:p>
            <a:pPr algn="just" eaLnBrk="1" hangingPunct="1">
              <a:lnSpc>
                <a:spcPct val="90000"/>
              </a:lnSpc>
            </a:pPr>
            <a:endParaRPr lang="pt-BR" sz="2800" dirty="0"/>
          </a:p>
          <a:p>
            <a:pPr algn="just" eaLnBrk="1" hangingPunct="1">
              <a:lnSpc>
                <a:spcPct val="90000"/>
              </a:lnSpc>
            </a:pPr>
            <a:r>
              <a:rPr lang="pt-BR" sz="2800" dirty="0" smtClean="0"/>
              <a:t>Afastar obstáculos ao funcionamento do mercado.</a:t>
            </a:r>
          </a:p>
          <a:p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113000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362950" cy="14255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t-BR" sz="4000" dirty="0" smtClean="0">
                <a:effectLst/>
              </a:rPr>
              <a:t>A Ordem Econômica Constitucional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endParaRPr lang="pt-BR" dirty="0" smtClean="0"/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endParaRPr lang="pt-BR" dirty="0" smtClean="0"/>
          </a:p>
          <a:p>
            <a:pPr algn="just" eaLnBrk="1" hangingPunct="1">
              <a:lnSpc>
                <a:spcPct val="90000"/>
              </a:lnSpc>
            </a:pPr>
            <a:r>
              <a:rPr lang="pt-BR" sz="2800" dirty="0" smtClean="0"/>
              <a:t> Art. 173. Ressalvados os casos previstos nesta Constituição, a exploração direta de atividade econômica pelo Estado só será permitida quando necessária aos imperativos da segurança nacional ou a relevante interesse coletivo, conforme definidos em lei.</a:t>
            </a:r>
          </a:p>
          <a:p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148838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5314404"/>
          </a:xfrm>
        </p:spPr>
        <p:txBody>
          <a:bodyPr/>
          <a:lstStyle/>
          <a:p>
            <a:pPr marL="109537" indent="0" algn="ctr">
              <a:buNone/>
            </a:pPr>
            <a:r>
              <a:rPr lang="pt-BR" sz="6000" dirty="0" smtClean="0">
                <a:solidFill>
                  <a:srgbClr val="FF0000"/>
                </a:solidFill>
              </a:rPr>
              <a:t>Qual o relevante interesse coletivo autoriza atividade econômica pelo Estado?</a:t>
            </a:r>
            <a:endParaRPr lang="pt-BR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6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362950" cy="14255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t-BR" sz="4000" smtClean="0">
                <a:effectLst/>
              </a:rPr>
              <a:t>Objetivos Constitucionais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endParaRPr lang="pt-BR" sz="2000" dirty="0" smtClean="0"/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pt-BR" sz="2500" dirty="0" smtClean="0"/>
              <a:t>Art. 3º - Constituem objetivos fundamentais da República Federativa do Brasil:</a:t>
            </a: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r>
              <a:rPr lang="pt-BR" sz="2500" dirty="0" smtClean="0"/>
              <a:t> I - construir uma sociedade livre, justa e solidária;</a:t>
            </a: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r>
              <a:rPr lang="pt-BR" sz="2500" dirty="0" smtClean="0"/>
              <a:t>II - garantir o desenvolvimento nacional;</a:t>
            </a: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r>
              <a:rPr lang="pt-BR" sz="2500" dirty="0" smtClean="0"/>
              <a:t>III - erradicar a pobreza e a marginalização e reduzir as desigualdades sociais e regionais;</a:t>
            </a:r>
          </a:p>
          <a:p>
            <a:pPr algn="just">
              <a:lnSpc>
                <a:spcPct val="90000"/>
              </a:lnSpc>
              <a:buFont typeface="Wingdings 3" pitchFamily="18" charset="2"/>
              <a:buNone/>
            </a:pPr>
            <a:r>
              <a:rPr lang="pt-BR" sz="2500" dirty="0" smtClean="0"/>
              <a:t>IV - promover o bem de todos, sem preconceitos de origem, raça, sexo, cor, idade e quaisquer outras formas de discriminação.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t-BR" smtClean="0">
                <a:effectLst/>
              </a:rPr>
              <a:t>DESAFIO</a:t>
            </a:r>
          </a:p>
        </p:txBody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3300" dirty="0" smtClean="0"/>
              <a:t>O desafio de buscar novas formas de atuação que aumentem a eficiência e abrangência dos serviços públicos para atender </a:t>
            </a:r>
            <a:r>
              <a:rPr lang="pt-BR" sz="3300" dirty="0" smtClean="0"/>
              <a:t>as </a:t>
            </a:r>
            <a:r>
              <a:rPr lang="pt-BR" sz="3300" dirty="0" smtClean="0"/>
              <a:t>necessidades decorrentes do processo de inclusão social, de urbanização, do aumento da escolaridade, dentre outros.</a:t>
            </a:r>
          </a:p>
        </p:txBody>
      </p:sp>
    </p:spTree>
    <p:extLst>
      <p:ext uri="{BB962C8B-B14F-4D97-AF65-F5344CB8AC3E}">
        <p14:creationId xmlns:p14="http://schemas.microsoft.com/office/powerpoint/2010/main" val="38610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213" y="1700213"/>
            <a:ext cx="7920037" cy="417671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sz="36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3600" dirty="0" smtClean="0"/>
              <a:t>Empresa </a:t>
            </a:r>
            <a:r>
              <a:rPr lang="pt-BR" sz="3600" dirty="0" smtClean="0"/>
              <a:t>Pública </a:t>
            </a:r>
            <a:r>
              <a:rPr lang="pt-BR" sz="3600" dirty="0" smtClean="0"/>
              <a:t>com exploração </a:t>
            </a:r>
            <a:r>
              <a:rPr lang="pt-BR" sz="3600" dirty="0" smtClean="0"/>
              <a:t>de atividade </a:t>
            </a:r>
            <a:r>
              <a:rPr lang="pt-BR" sz="3600" dirty="0" smtClean="0"/>
              <a:t>econômica, operacionalizando </a:t>
            </a:r>
            <a:r>
              <a:rPr lang="pt-BR" sz="3600" dirty="0" smtClean="0"/>
              <a:t>políticas públicas (em sentido amplo</a:t>
            </a:r>
            <a:r>
              <a:rPr lang="pt-BR" sz="3600" dirty="0" smtClean="0"/>
              <a:t>).</a:t>
            </a:r>
            <a:endParaRPr lang="pt-BR" sz="3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71730" cy="100811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400" dirty="0" smtClean="0"/>
              <a:t>Inovação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00986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5400" smtClean="0">
                <a:effectLst/>
              </a:rPr>
              <a:t>MISSÃO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sz="3200" dirty="0" smtClean="0"/>
              <a:t>A empresa definiu como missão institucional “[...] atuar na promoção da cidadania e do desenvolvimento sustentável do País, como instituição financeira, agente de políticas públicas e parceira estratégica do Estado brasileiro” (BANCO CENTRAL DO BRASIL, 2015), com o propósito de ser reconhecido como o melhor parceiro do setor </a:t>
            </a:r>
            <a:r>
              <a:rPr lang="pt-BR" sz="3200" dirty="0" smtClean="0"/>
              <a:t>público;</a:t>
            </a:r>
            <a:endParaRPr lang="pt-BR" sz="3200" dirty="0" smtClean="0"/>
          </a:p>
          <a:p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118596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Conteúdo 5"/>
          <p:cNvSpPr>
            <a:spLocks noGrp="1"/>
          </p:cNvSpPr>
          <p:nvPr>
            <p:ph idx="1"/>
          </p:nvPr>
        </p:nvSpPr>
        <p:spPr>
          <a:xfrm>
            <a:off x="755650" y="1916113"/>
            <a:ext cx="7931150" cy="4090987"/>
          </a:xfrm>
        </p:spPr>
        <p:txBody>
          <a:bodyPr/>
          <a:lstStyle/>
          <a:p>
            <a:pPr eaLnBrk="1" hangingPunct="1"/>
            <a:r>
              <a:rPr lang="pt-BR" dirty="0" smtClean="0"/>
              <a:t>a operacionalização de políticas públicas por uma Empresa Pública criada para atuar no mercado </a:t>
            </a:r>
            <a:r>
              <a:rPr lang="pt-BR" dirty="0" smtClean="0"/>
              <a:t>financeiro\bancário;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Alternativa </a:t>
            </a:r>
            <a:r>
              <a:rPr lang="pt-BR" dirty="0" smtClean="0"/>
              <a:t>capaz </a:t>
            </a:r>
            <a:r>
              <a:rPr lang="pt-BR" dirty="0" smtClean="0"/>
              <a:t>de dar efetividade aos valores e direitos constitucionais </a:t>
            </a:r>
            <a:r>
              <a:rPr lang="pt-BR" dirty="0" smtClean="0"/>
              <a:t>de forma adequada </a:t>
            </a:r>
            <a:r>
              <a:rPr lang="pt-BR" dirty="0" smtClean="0"/>
              <a:t>à concretização/aplicação dos princípios constitucionais que regem a intervenção do estado no domínio econômico.</a:t>
            </a:r>
          </a:p>
          <a:p>
            <a:pPr eaLnBrk="1" hangingPunct="1"/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5360" y="548680"/>
            <a:ext cx="7171730" cy="792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400" dirty="0" smtClean="0"/>
              <a:t>Modelo híbrido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28076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t-BR" dirty="0" smtClean="0">
                <a:effectLst/>
              </a:rPr>
              <a:t>Origem</a:t>
            </a:r>
            <a:endParaRPr lang="pt-BR" dirty="0" smtClean="0">
              <a:effectLst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018260"/>
          </a:xfrm>
        </p:spPr>
        <p:txBody>
          <a:bodyPr/>
          <a:lstStyle/>
          <a:p>
            <a:pPr algn="just"/>
            <a:r>
              <a:rPr lang="pt-BR" dirty="0" smtClean="0"/>
              <a:t>O surgimento de Caixas Econômicas como instituições sem fins lucrativos destinadas a captar e a proteger as economias das classes populares e a promover o desenvolvimento de pequenas atividades econômicas com empréstimos de baixo custo remonta à Europa, no século XVIII.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pt-BR" sz="3200" b="1" dirty="0" smtClean="0"/>
              <a:t>Função </a:t>
            </a:r>
            <a:r>
              <a:rPr lang="pt-BR" sz="3200" b="1" dirty="0"/>
              <a:t>social econômica </a:t>
            </a:r>
            <a:r>
              <a:rPr lang="pt-BR" sz="3200" dirty="0"/>
              <a:t>expressa na atuação como banco </a:t>
            </a:r>
            <a:r>
              <a:rPr lang="pt-BR" sz="3200" dirty="0" smtClean="0"/>
              <a:t>comercial;</a:t>
            </a:r>
          </a:p>
          <a:p>
            <a:pPr algn="just">
              <a:spcAft>
                <a:spcPts val="1200"/>
              </a:spcAft>
            </a:pPr>
            <a:endParaRPr lang="pt-BR" sz="3200" dirty="0" smtClean="0"/>
          </a:p>
          <a:p>
            <a:pPr algn="just">
              <a:spcAft>
                <a:spcPts val="1200"/>
              </a:spcAft>
            </a:pPr>
            <a:r>
              <a:rPr lang="pt-BR" sz="3200" b="1" dirty="0" smtClean="0"/>
              <a:t>Função social na concretização dos direitos </a:t>
            </a:r>
            <a:r>
              <a:rPr lang="pt-BR" sz="3200" b="1" dirty="0"/>
              <a:t>sociais </a:t>
            </a:r>
            <a:r>
              <a:rPr lang="pt-BR" sz="3200" b="1" dirty="0" smtClean="0"/>
              <a:t>constitucionais </a:t>
            </a:r>
            <a:r>
              <a:rPr lang="pt-BR" sz="3200" dirty="0" smtClean="0"/>
              <a:t>(o </a:t>
            </a:r>
            <a:r>
              <a:rPr lang="pt-BR" sz="3200" dirty="0"/>
              <a:t>direito à moradia, ao transporte, à alimentação, ao trabalho, à educação e à assistência aos </a:t>
            </a:r>
            <a:r>
              <a:rPr lang="pt-BR" sz="3200" dirty="0" smtClean="0"/>
              <a:t>desamparados).</a:t>
            </a:r>
            <a:endParaRPr lang="pt-BR" sz="3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DUPLA FUNÇÃO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097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t-BR" smtClean="0">
                <a:effectLst/>
              </a:rPr>
              <a:t> </a:t>
            </a:r>
            <a:r>
              <a:rPr lang="pt-BR" sz="4800" smtClean="0">
                <a:effectLst/>
              </a:rPr>
              <a:t>O Interesse Público</a:t>
            </a:r>
          </a:p>
        </p:txBody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ct val="100000"/>
              </a:spcAft>
            </a:pPr>
            <a:r>
              <a:rPr lang="pt-BR" sz="4000" dirty="0" smtClean="0"/>
              <a:t>Instrumento de desenvolvimento urbano e de viabilização de políticas sociais (anseio público quase inquestionável diante da realidade socioeconômica Brasileira);</a:t>
            </a:r>
          </a:p>
          <a:p>
            <a:pPr>
              <a:spcAft>
                <a:spcPct val="100000"/>
              </a:spcAft>
            </a:pPr>
            <a:endParaRPr lang="pt-BR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t-BR" smtClean="0">
                <a:effectLst/>
              </a:rPr>
              <a:t> </a:t>
            </a:r>
            <a:r>
              <a:rPr lang="pt-BR" sz="4800" smtClean="0">
                <a:effectLst/>
              </a:rPr>
              <a:t>O Interesse Público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ct val="100000"/>
              </a:spcAft>
            </a:pPr>
            <a:r>
              <a:rPr lang="pt-BR" sz="4000" dirty="0" smtClean="0"/>
              <a:t>Existência de falhas de mercado;</a:t>
            </a:r>
          </a:p>
          <a:p>
            <a:pPr algn="just" eaLnBrk="1" hangingPunct="1">
              <a:lnSpc>
                <a:spcPct val="90000"/>
              </a:lnSpc>
              <a:spcAft>
                <a:spcPct val="100000"/>
              </a:spcAft>
            </a:pPr>
            <a:r>
              <a:rPr lang="pt-BR" sz="4000" dirty="0" smtClean="0"/>
              <a:t>Incentivo à </a:t>
            </a:r>
            <a:r>
              <a:rPr lang="pt-BR" sz="4000" dirty="0" smtClean="0"/>
              <a:t>concorrência;</a:t>
            </a:r>
            <a:endParaRPr lang="pt-BR" sz="4000" dirty="0" smtClean="0"/>
          </a:p>
          <a:p>
            <a:pPr algn="just" eaLnBrk="1" hangingPunct="1">
              <a:lnSpc>
                <a:spcPct val="90000"/>
              </a:lnSpc>
              <a:spcAft>
                <a:spcPct val="100000"/>
              </a:spcAft>
            </a:pPr>
            <a:r>
              <a:rPr lang="pt-BR" sz="4000" dirty="0" smtClean="0"/>
              <a:t>Garantia de acesso de todos os brasileiros à rede bancária;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8229600" cy="574645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3300" dirty="0" smtClean="0"/>
              <a:t>Programa Minha Casa Minha Vida (PMCMV) (direito à moradia); </a:t>
            </a:r>
          </a:p>
          <a:p>
            <a:pPr>
              <a:spcAft>
                <a:spcPts val="1200"/>
              </a:spcAft>
            </a:pPr>
            <a:r>
              <a:rPr lang="pt-BR" sz="3300" dirty="0" smtClean="0"/>
              <a:t>Programa de Aceleração do Crescimento (PAC) (direito ao transporte);</a:t>
            </a:r>
          </a:p>
          <a:p>
            <a:pPr>
              <a:spcAft>
                <a:spcPts val="1200"/>
              </a:spcAft>
            </a:pPr>
            <a:r>
              <a:rPr lang="pt-BR" sz="3300" dirty="0" smtClean="0"/>
              <a:t>Programa Bolsa-Família (direito à alimentação e à assistência aos desamparados); </a:t>
            </a:r>
          </a:p>
          <a:p>
            <a:pPr>
              <a:spcAft>
                <a:spcPts val="1200"/>
              </a:spcAft>
            </a:pPr>
            <a:r>
              <a:rPr lang="pt-BR" sz="3300" dirty="0" smtClean="0"/>
              <a:t>Seguro-Desemprego, PIS e FGTS (direito ao trabalho); dentre outros</a:t>
            </a:r>
            <a:r>
              <a:rPr lang="pt-BR" sz="2300" dirty="0" smtClean="0"/>
              <a:t>. </a:t>
            </a:r>
            <a:r>
              <a:rPr lang="pt-BR" sz="3000" dirty="0" smtClean="0"/>
              <a:t> </a:t>
            </a:r>
          </a:p>
          <a:p>
            <a:pPr>
              <a:lnSpc>
                <a:spcPct val="80000"/>
              </a:lnSpc>
            </a:pPr>
            <a:endParaRPr lang="pt-BR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71" y="-179396"/>
            <a:ext cx="9355400" cy="703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4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9219235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7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81365" cy="356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7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928974"/>
              </p:ext>
            </p:extLst>
          </p:nvPr>
        </p:nvGraphicFramePr>
        <p:xfrm>
          <a:off x="467544" y="1196752"/>
          <a:ext cx="86764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332656"/>
            <a:ext cx="8175852" cy="115212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6000" dirty="0" smtClean="0">
                <a:solidFill>
                  <a:schemeClr val="accent2">
                    <a:lumMod val="50000"/>
                  </a:schemeClr>
                </a:solidFill>
              </a:rPr>
              <a:t>Resultados</a:t>
            </a:r>
            <a:endParaRPr lang="pt-BR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836712"/>
          <a:ext cx="81472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1"/>
          </p:nvPr>
        </p:nvSpPr>
        <p:spPr>
          <a:xfrm>
            <a:off x="468313" y="836613"/>
            <a:ext cx="8218487" cy="5170487"/>
          </a:xfrm>
        </p:spPr>
        <p:txBody>
          <a:bodyPr/>
          <a:lstStyle/>
          <a:p>
            <a:pPr algn="just"/>
            <a:r>
              <a:rPr lang="pt-BR" sz="3000" dirty="0" smtClean="0"/>
              <a:t>A Suprema Corte dos Estados Unidos </a:t>
            </a:r>
            <a:r>
              <a:rPr lang="pt-BR" sz="3000" dirty="0" smtClean="0"/>
              <a:t>deu </a:t>
            </a:r>
            <a:r>
              <a:rPr lang="pt-BR" sz="3000" dirty="0" smtClean="0"/>
              <a:t>o seguinte conceito para </a:t>
            </a:r>
            <a:r>
              <a:rPr lang="pt-BR" sz="3000" b="1" dirty="0" smtClean="0"/>
              <a:t>Caixa Econômica (mutual </a:t>
            </a:r>
            <a:r>
              <a:rPr lang="pt-BR" sz="3000" b="1" dirty="0" err="1" smtClean="0"/>
              <a:t>saving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bank</a:t>
            </a:r>
            <a:r>
              <a:rPr lang="pt-BR" sz="3000" dirty="0" smtClean="0"/>
              <a:t>): “Uma instituição criada e dirigida por pessoas desinteressadas, da qual os lucros, depois de deduzidas as despesas indispensáveis ao movimento dos negócios, são aplicados, totalmente, em beneficio dos depositantes, sob a forma de dividendos ou fundos de reserva para sua maior segurança”.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t-BR" sz="4800" smtClean="0">
                <a:effectLst/>
              </a:rPr>
              <a:t>Breve Histórico no Brasil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34340" y="1438206"/>
            <a:ext cx="8229600" cy="5159146"/>
          </a:xfrm>
        </p:spPr>
        <p:txBody>
          <a:bodyPr/>
          <a:lstStyle/>
          <a:p>
            <a:pPr algn="just"/>
            <a:r>
              <a:rPr lang="pt-BR" sz="2600" dirty="0" smtClean="0"/>
              <a:t>Criada em doze de Janeiro de 1861 pelo Decreto nº 2.723 a Caixa Econômica da Corte foi inspirada nas experiências Europeias - especialmente a alemã - com o objetivo de ser um banco seguro para as classes menos favorecidas, com ênfase nas finalidades sociais que haviam motivado seu surgimento </a:t>
            </a:r>
            <a:r>
              <a:rPr lang="pt-BR" sz="2600" dirty="0" smtClean="0"/>
              <a:t>na Europa.</a:t>
            </a:r>
          </a:p>
          <a:p>
            <a:pPr marL="109537" indent="0" algn="just">
              <a:buNone/>
            </a:pPr>
            <a:endParaRPr lang="pt-BR" sz="2600" dirty="0" smtClean="0"/>
          </a:p>
          <a:p>
            <a:pPr algn="just">
              <a:spcAft>
                <a:spcPct val="100000"/>
              </a:spcAft>
            </a:pPr>
            <a:r>
              <a:rPr lang="pt-BR" sz="2600" dirty="0" smtClean="0"/>
              <a:t>Criar alternativas às “casas de agiotagem” que aceitavam penhores em garantia de </a:t>
            </a:r>
            <a:r>
              <a:rPr lang="pt-BR" sz="2600" dirty="0" smtClean="0"/>
              <a:t>empréstimos. </a:t>
            </a:r>
            <a:endParaRPr lang="pt-BR" sz="2600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t-BR" sz="4800" smtClean="0">
                <a:effectLst/>
              </a:rPr>
              <a:t>Breve Histórico no Brasil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2400" dirty="0" smtClean="0"/>
              <a:t>Em seus primeiros anos, a instituição teria ainda um relevante papel na administração dos pecúlios formados pelos escravos para a compra da carta de alforria - inclusive com o aporte do Decreto nº 5.153, de treze de Novembro de 1872, o qual determinou a aceitação de depósitos dos escravos com a abertura de cadernetas em nome dos seus senhores.</a:t>
            </a:r>
          </a:p>
          <a:p>
            <a:pPr algn="just">
              <a:spcAft>
                <a:spcPct val="100000"/>
              </a:spcAft>
            </a:pPr>
            <a:r>
              <a:rPr lang="pt-BR" sz="2400" dirty="0" smtClean="0"/>
              <a:t>Se confundia com a própria administração pública direta do Estado Brasileiro e objetivava principalmente proteger as economias populares e financiar o Tesouro Nacional;</a:t>
            </a:r>
            <a:r>
              <a:rPr lang="pt-BR" sz="2300" dirty="0" smtClean="0"/>
              <a:t> </a:t>
            </a:r>
          </a:p>
          <a:p>
            <a:pPr algn="just"/>
            <a:endParaRPr lang="pt-BR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t-BR" sz="4800" smtClean="0">
                <a:effectLst/>
              </a:rPr>
              <a:t>Breve Histórico no Brasil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ct val="100000"/>
              </a:spcAft>
            </a:pPr>
            <a:r>
              <a:rPr lang="pt-BR" sz="2600" dirty="0" smtClean="0"/>
              <a:t>Em 1874, o Decreto nº 5.594, instituiria as Caixas Econômicas nas capitais provinciais - São Paulo, Paraíba, Pernambuco, Paraná, Minas Gerais, Espírito Santo, Ceará e Rio Grande do Sul - as quais dariam origem às Caixas Econômicas nos respectivos Estados da Federação;</a:t>
            </a:r>
          </a:p>
          <a:p>
            <a:pPr>
              <a:spcAft>
                <a:spcPct val="100000"/>
              </a:spcAft>
            </a:pPr>
            <a:r>
              <a:rPr lang="pt-BR" sz="2600" dirty="0" smtClean="0"/>
              <a:t>A Unificação ocorrerá na década de 1960, com a criação da Caixa Econômica Federal, pela Lei nº 4.595, de trinta e um de Dezembro de 1964.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t-BR" sz="4800" smtClean="0">
                <a:effectLst/>
              </a:rPr>
              <a:t>Breve Histórico no Brasil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7688" indent="-438150" algn="just">
              <a:spcAft>
                <a:spcPct val="100000"/>
              </a:spcAft>
            </a:pPr>
            <a:r>
              <a:rPr lang="pt-BR" sz="2400" dirty="0" smtClean="0"/>
              <a:t>Criação do Sistema Financeiro da Habitação (SFH), pela Lei nº 4.380, de vinte e um de Agosto de 1964; </a:t>
            </a:r>
          </a:p>
          <a:p>
            <a:pPr marL="547688" indent="-438150" algn="just">
              <a:spcAft>
                <a:spcPct val="100000"/>
              </a:spcAft>
            </a:pPr>
            <a:r>
              <a:rPr lang="pt-BR" sz="2400" dirty="0" smtClean="0"/>
              <a:t>Instituição do Sistema Financeiro Nacional, pela Lei nº 4.595, de trinta e um de Dezembro de 1964; e finalmente;</a:t>
            </a:r>
          </a:p>
          <a:p>
            <a:pPr marL="547688" indent="-438150" algn="just">
              <a:spcAft>
                <a:spcPct val="100000"/>
              </a:spcAft>
            </a:pPr>
            <a:r>
              <a:rPr lang="pt-BR" sz="2300" dirty="0" smtClean="0"/>
              <a:t>Lei nº 8.036, regulamentada pelo Decreto nº 99.684/90, a CEF passa a ser o agente operador do FGTS em razão da extinção do antigo BNH.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549275"/>
            <a:ext cx="8229600" cy="51736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endParaRPr lang="pt-BR" sz="2000" dirty="0" smtClean="0"/>
          </a:p>
          <a:p>
            <a:pPr algn="ctr" eaLnBrk="1" hangingPunct="1">
              <a:lnSpc>
                <a:spcPct val="90000"/>
              </a:lnSpc>
              <a:buNone/>
            </a:pPr>
            <a:r>
              <a:rPr lang="pt-BR" sz="5400" dirty="0" smtClean="0"/>
              <a:t>	</a:t>
            </a:r>
            <a:r>
              <a:rPr lang="pt-BR" sz="6000" dirty="0" smtClean="0"/>
              <a:t>O PAPEL DA CAIXA NO MODELO CONSTITUCIONAL </a:t>
            </a:r>
            <a:r>
              <a:rPr lang="pt-BR" sz="6000" dirty="0" smtClean="0"/>
              <a:t>SOCIOECONÔMICO </a:t>
            </a:r>
            <a:r>
              <a:rPr lang="pt-BR" sz="6000" dirty="0" smtClean="0"/>
              <a:t>DA </a:t>
            </a:r>
            <a:r>
              <a:rPr lang="pt-BR" sz="6000" dirty="0" smtClean="0"/>
              <a:t>CONSTITUIÇÃO DE 1988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362950" cy="14255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pt-BR" sz="4000" smtClean="0">
                <a:effectLst/>
              </a:rPr>
              <a:t>A Ordem Econômica Constitucional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719833" y="4841305"/>
            <a:ext cx="8229600" cy="45259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endParaRPr lang="pt-BR" dirty="0" smtClean="0"/>
          </a:p>
          <a:p>
            <a:pPr algn="just" eaLnBrk="1" hangingPunct="1">
              <a:lnSpc>
                <a:spcPct val="90000"/>
              </a:lnSpc>
              <a:buFont typeface="Wingdings 3" pitchFamily="18" charset="2"/>
              <a:buNone/>
            </a:pPr>
            <a:endParaRPr lang="pt-BR" dirty="0" smtClean="0"/>
          </a:p>
          <a:p>
            <a:pPr algn="just" eaLnBrk="1" hangingPunct="1">
              <a:lnSpc>
                <a:spcPct val="90000"/>
              </a:lnSpc>
            </a:pPr>
            <a:r>
              <a:rPr lang="pt-BR" sz="2800" dirty="0" smtClean="0"/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840169"/>
            <a:ext cx="800323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Art. 170. A ordem econômica, fundada na valorização do trabalho humano e na livre iniciativa, tem por fim assegurar a todos existência digna, conforme os ditames da justiça social, observados os seguintes princípios: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 - soberania nacional;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II - propriedade privada;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III - função social da propriedade;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IV - livre concorrência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9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5091</TotalTime>
  <Words>1428</Words>
  <Application>Microsoft Office PowerPoint</Application>
  <PresentationFormat>Apresentação na tela (4:3)</PresentationFormat>
  <Paragraphs>113</Paragraphs>
  <Slides>28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Arial</vt:lpstr>
      <vt:lpstr>Lucida Sans Unicode</vt:lpstr>
      <vt:lpstr>Times New Roman</vt:lpstr>
      <vt:lpstr>Verdana</vt:lpstr>
      <vt:lpstr>Wingdings 2</vt:lpstr>
      <vt:lpstr>Wingdings 3</vt:lpstr>
      <vt:lpstr>Concurso</vt:lpstr>
      <vt:lpstr>Apresentação do PowerPoint</vt:lpstr>
      <vt:lpstr>Origem</vt:lpstr>
      <vt:lpstr>Apresentação do PowerPoint</vt:lpstr>
      <vt:lpstr>Breve Histórico no Brasil</vt:lpstr>
      <vt:lpstr>Breve Histórico no Brasil</vt:lpstr>
      <vt:lpstr>Breve Histórico no Brasil</vt:lpstr>
      <vt:lpstr>Breve Histórico no Brasil</vt:lpstr>
      <vt:lpstr>Apresentação do PowerPoint</vt:lpstr>
      <vt:lpstr>A Ordem Econômica Constitucional</vt:lpstr>
      <vt:lpstr>A Ordem Econômica Constitucional</vt:lpstr>
      <vt:lpstr>A Ordem Econômica Constitucional</vt:lpstr>
      <vt:lpstr>Ordem Econômica Liberal</vt:lpstr>
      <vt:lpstr>A Ordem Econômica Constitucional</vt:lpstr>
      <vt:lpstr>Apresentação do PowerPoint</vt:lpstr>
      <vt:lpstr>Objetivos Constitucionais</vt:lpstr>
      <vt:lpstr>DESAFIO</vt:lpstr>
      <vt:lpstr>Inovação</vt:lpstr>
      <vt:lpstr>MISSÃO</vt:lpstr>
      <vt:lpstr>Modelo híbrido</vt:lpstr>
      <vt:lpstr>DUPLA FUNÇÃO</vt:lpstr>
      <vt:lpstr> O Interesse Público</vt:lpstr>
      <vt:lpstr> O Interesse Público</vt:lpstr>
      <vt:lpstr>Apresentação do PowerPoint</vt:lpstr>
      <vt:lpstr>Apresentação do PowerPoint</vt:lpstr>
      <vt:lpstr>Apresentação do PowerPoint</vt:lpstr>
      <vt:lpstr>Apresentação do PowerPoint</vt:lpstr>
      <vt:lpstr>Resultados</vt:lpstr>
      <vt:lpstr>Apresentação do PowerPoint</vt:lpstr>
    </vt:vector>
  </TitlesOfParts>
  <Company>Banco Central do Brasil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DEINF.AZEVEDO</dc:creator>
  <cp:lastModifiedBy>Usuario</cp:lastModifiedBy>
  <cp:revision>358</cp:revision>
  <dcterms:created xsi:type="dcterms:W3CDTF">2001-09-19T13:16:20Z</dcterms:created>
  <dcterms:modified xsi:type="dcterms:W3CDTF">2019-03-24T20:16:09Z</dcterms:modified>
</cp:coreProperties>
</file>